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Default Extension="docx" ContentType="application/vnd.openxmlformats-officedocument.wordprocessingml.document"/>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2" r:id="rId3"/>
    <p:sldId id="279" r:id="rId4"/>
    <p:sldId id="280" r:id="rId5"/>
    <p:sldId id="257" r:id="rId6"/>
    <p:sldId id="258" r:id="rId7"/>
    <p:sldId id="259" r:id="rId8"/>
    <p:sldId id="260" r:id="rId9"/>
    <p:sldId id="271" r:id="rId10"/>
    <p:sldId id="261" r:id="rId11"/>
    <p:sldId id="262" r:id="rId12"/>
    <p:sldId id="264" r:id="rId13"/>
    <p:sldId id="265" r:id="rId14"/>
    <p:sldId id="266" r:id="rId15"/>
    <p:sldId id="267" r:id="rId16"/>
    <p:sldId id="268" r:id="rId17"/>
    <p:sldId id="269" r:id="rId18"/>
    <p:sldId id="270" r:id="rId19"/>
    <p:sldId id="273" r:id="rId20"/>
    <p:sldId id="274" r:id="rId21"/>
    <p:sldId id="275" r:id="rId22"/>
    <p:sldId id="276" r:id="rId23"/>
    <p:sldId id="281" r:id="rId24"/>
    <p:sldId id="282" r:id="rId25"/>
    <p:sldId id="283" r:id="rId26"/>
    <p:sldId id="284" r:id="rId27"/>
    <p:sldId id="277" r:id="rId28"/>
    <p:sldId id="278"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13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B7092116-206A-4637-B8D1-5ECAF189F007}" type="datetimeFigureOut">
              <a:rPr lang="en-US" smtClean="0"/>
              <a:pPr/>
              <a:t>12/1/2016</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E91CF6EB-905F-492F-A899-6367491015E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7092116-206A-4637-B8D1-5ECAF189F007}" type="datetimeFigureOut">
              <a:rPr lang="en-US" smtClean="0"/>
              <a:pPr/>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1CF6EB-905F-492F-A899-6367491015E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7092116-206A-4637-B8D1-5ECAF189F007}" type="datetimeFigureOut">
              <a:rPr lang="en-US" smtClean="0"/>
              <a:pPr/>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1CF6EB-905F-492F-A899-6367491015E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7092116-206A-4637-B8D1-5ECAF189F007}" type="datetimeFigureOut">
              <a:rPr lang="en-US" smtClean="0"/>
              <a:pPr/>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1CF6EB-905F-492F-A899-6367491015E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7092116-206A-4637-B8D1-5ECAF189F007}" type="datetimeFigureOut">
              <a:rPr lang="en-US" smtClean="0"/>
              <a:pPr/>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1CF6EB-905F-492F-A899-6367491015E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7092116-206A-4637-B8D1-5ECAF189F007}" type="datetimeFigureOut">
              <a:rPr lang="en-US" smtClean="0"/>
              <a:pPr/>
              <a:t>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1CF6EB-905F-492F-A899-6367491015E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7092116-206A-4637-B8D1-5ECAF189F007}" type="datetimeFigureOut">
              <a:rPr lang="en-US" smtClean="0"/>
              <a:pPr/>
              <a:t>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1CF6EB-905F-492F-A899-6367491015E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7092116-206A-4637-B8D1-5ECAF189F007}" type="datetimeFigureOut">
              <a:rPr lang="en-US" smtClean="0"/>
              <a:pPr/>
              <a:t>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1CF6EB-905F-492F-A899-6367491015E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092116-206A-4637-B8D1-5ECAF189F007}" type="datetimeFigureOut">
              <a:rPr lang="en-US" smtClean="0"/>
              <a:pPr/>
              <a:t>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1CF6EB-905F-492F-A899-6367491015E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7092116-206A-4637-B8D1-5ECAF189F007}" type="datetimeFigureOut">
              <a:rPr lang="en-US" smtClean="0"/>
              <a:pPr/>
              <a:t>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1CF6EB-905F-492F-A899-6367491015E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7092116-206A-4637-B8D1-5ECAF189F007}" type="datetimeFigureOut">
              <a:rPr lang="en-US" smtClean="0"/>
              <a:pPr/>
              <a:t>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E91CF6EB-905F-492F-A899-6367491015EF}"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7092116-206A-4637-B8D1-5ECAF189F007}" type="datetimeFigureOut">
              <a:rPr lang="en-US" smtClean="0"/>
              <a:pPr/>
              <a:t>12/1/2016</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91CF6EB-905F-492F-A899-6367491015EF}"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municode.com/library/mt/great_falls_/codes/code_of_ordinances?nodeId=TIT8HESA_CH49NU_8.49.030LIPRABNU"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4.xml.rels><?xml version="1.0" encoding="UTF-8" standalone="yes"?>
<Relationships xmlns="http://schemas.openxmlformats.org/package/2006/relationships"><Relationship Id="rId3" Type="http://schemas.openxmlformats.org/officeDocument/2006/relationships/package" Target="../embeddings/Microsoft_Office_Word_Document1.docx"/><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Great </a:t>
            </a:r>
            <a:r>
              <a:rPr lang="en-US" smtClean="0"/>
              <a:t>Falls City Code </a:t>
            </a:r>
            <a:r>
              <a:rPr lang="en-US" dirty="0" smtClean="0"/>
              <a:t>Enforcement</a:t>
            </a:r>
            <a:endParaRPr lang="en-US" dirty="0"/>
          </a:p>
        </p:txBody>
      </p:sp>
      <p:sp>
        <p:nvSpPr>
          <p:cNvPr id="3" name="Subtitle 2"/>
          <p:cNvSpPr>
            <a:spLocks noGrp="1"/>
          </p:cNvSpPr>
          <p:nvPr>
            <p:ph type="subTitle" idx="1"/>
          </p:nvPr>
        </p:nvSpPr>
        <p:spPr/>
        <p:txBody>
          <a:bodyPr>
            <a:normAutofit/>
          </a:bodyPr>
          <a:lstStyle/>
          <a:p>
            <a:r>
              <a:rPr lang="en-US" dirty="0" smtClean="0"/>
              <a:t>Joseph Cik, Assistant City Attorney</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8.49.030</a:t>
            </a:r>
            <a:endParaRPr lang="en-US" dirty="0"/>
          </a:p>
        </p:txBody>
      </p:sp>
      <p:sp>
        <p:nvSpPr>
          <p:cNvPr id="3" name="Content Placeholder 2"/>
          <p:cNvSpPr>
            <a:spLocks noGrp="1"/>
          </p:cNvSpPr>
          <p:nvPr>
            <p:ph idx="1"/>
          </p:nvPr>
        </p:nvSpPr>
        <p:spPr/>
        <p:txBody>
          <a:bodyPr>
            <a:normAutofit fontScale="92500" lnSpcReduction="10000"/>
          </a:bodyPr>
          <a:lstStyle/>
          <a:p>
            <a:pPr lvl="1">
              <a:buNone/>
            </a:pPr>
            <a:r>
              <a:rPr lang="en-US" dirty="0" smtClean="0"/>
              <a:t>The procedure to get to where we can act on the property:</a:t>
            </a:r>
          </a:p>
          <a:p>
            <a:pPr lvl="1">
              <a:buNone/>
            </a:pPr>
            <a:endParaRPr lang="en-US" dirty="0" smtClean="0"/>
          </a:p>
          <a:p>
            <a:pPr lvl="1">
              <a:buNone/>
            </a:pPr>
            <a:r>
              <a:rPr lang="en-US" dirty="0" smtClean="0"/>
              <a:t>1.		Right of way inspection by authorized 		personnel.</a:t>
            </a:r>
          </a:p>
          <a:p>
            <a:pPr lvl="1">
              <a:buNone/>
            </a:pPr>
            <a:endParaRPr lang="en-US" dirty="0" smtClean="0"/>
          </a:p>
          <a:p>
            <a:pPr marL="850392" lvl="1" indent="-457200">
              <a:buNone/>
            </a:pPr>
            <a:r>
              <a:rPr lang="en-US" dirty="0" smtClean="0"/>
              <a:t>2.	Entrance was made completely examine the extent of 	the nuisance. Use of a search warrant is sometimes necessary.</a:t>
            </a:r>
          </a:p>
          <a:p>
            <a:pPr marL="850392" lvl="1" indent="-457200">
              <a:buNone/>
            </a:pPr>
            <a:endParaRPr lang="en-US" dirty="0" smtClean="0"/>
          </a:p>
          <a:p>
            <a:pPr marL="850392" lvl="1" indent="-457200">
              <a:buNone/>
            </a:pPr>
            <a:r>
              <a:rPr lang="en-US" dirty="0" smtClean="0"/>
              <a:t>3.	Staff made a determination of the entirety of the nuisance, determined the owner 	and any other person or organization with an interest in the property, and provided proper notice.</a:t>
            </a:r>
          </a:p>
          <a:p>
            <a:pPr marL="850392" lvl="1" indent="-457200">
              <a:buNone/>
            </a:pPr>
            <a:endParaRPr lang="en-US"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OCCGF 8.49.040</a:t>
            </a:r>
            <a:br>
              <a:rPr lang="en-US" b="1" dirty="0" smtClean="0"/>
            </a:br>
            <a:r>
              <a:rPr lang="en-US" sz="4000" dirty="0" smtClean="0"/>
              <a:t>Notice of hearing before City Commission</a:t>
            </a:r>
            <a:endParaRPr lang="en-US" sz="4000" dirty="0"/>
          </a:p>
        </p:txBody>
      </p:sp>
      <p:sp>
        <p:nvSpPr>
          <p:cNvPr id="3" name="Content Placeholder 2"/>
          <p:cNvSpPr>
            <a:spLocks noGrp="1"/>
          </p:cNvSpPr>
          <p:nvPr>
            <p:ph idx="1"/>
          </p:nvPr>
        </p:nvSpPr>
        <p:spPr/>
        <p:txBody>
          <a:bodyPr>
            <a:normAutofit/>
          </a:bodyPr>
          <a:lstStyle/>
          <a:p>
            <a:r>
              <a:rPr lang="en-US" dirty="0" smtClean="0"/>
              <a:t>If the property owner does not comply with the notice prescribed by</a:t>
            </a:r>
            <a:r>
              <a:rPr lang="en-US" dirty="0" smtClean="0">
                <a:hlinkClick r:id="rId2"/>
              </a:rPr>
              <a:t> Section 8.49.030</a:t>
            </a:r>
            <a:r>
              <a:rPr lang="en-US" dirty="0" smtClean="0"/>
              <a:t>, by commencing the required work within the time allowed, then it is set for a hearing in front of the City Commission.</a:t>
            </a:r>
          </a:p>
          <a:p>
            <a:endParaRPr lang="en-US" dirty="0" smtClean="0"/>
          </a:p>
          <a:p>
            <a:r>
              <a:rPr lang="en-US" dirty="0" smtClean="0"/>
              <a:t>Same notice requirements as 8.49.030. </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OCCGF 8.49.050</a:t>
            </a:r>
            <a:br>
              <a:rPr lang="en-US" dirty="0" smtClean="0"/>
            </a:br>
            <a:r>
              <a:rPr lang="en-US" dirty="0" smtClean="0"/>
              <a:t>This Hearing</a:t>
            </a:r>
            <a:endParaRPr lang="en-US" dirty="0"/>
          </a:p>
        </p:txBody>
      </p:sp>
      <p:sp>
        <p:nvSpPr>
          <p:cNvPr id="3" name="Content Placeholder 2"/>
          <p:cNvSpPr>
            <a:spLocks noGrp="1"/>
          </p:cNvSpPr>
          <p:nvPr>
            <p:ph idx="1"/>
          </p:nvPr>
        </p:nvSpPr>
        <p:spPr/>
        <p:txBody>
          <a:bodyPr>
            <a:normAutofit/>
          </a:bodyPr>
          <a:lstStyle/>
          <a:p>
            <a:pPr lvl="0"/>
            <a:r>
              <a:rPr lang="en-US" dirty="0" smtClean="0"/>
              <a:t>A.	At </a:t>
            </a:r>
            <a:r>
              <a:rPr lang="en-US" dirty="0"/>
              <a:t>the time fixed on the notice, the City </a:t>
            </a:r>
            <a:r>
              <a:rPr lang="en-US" dirty="0" smtClean="0"/>
              <a:t>	Commission </a:t>
            </a:r>
            <a:r>
              <a:rPr lang="en-US" dirty="0"/>
              <a:t>shall proceed to hear the </a:t>
            </a:r>
            <a:r>
              <a:rPr lang="en-US" dirty="0" smtClean="0"/>
              <a:t>	testimony 	of </a:t>
            </a:r>
            <a:r>
              <a:rPr lang="en-US" dirty="0"/>
              <a:t>the City personnel and the </a:t>
            </a:r>
            <a:r>
              <a:rPr lang="en-US" dirty="0" smtClean="0"/>
              <a:t>testimony </a:t>
            </a:r>
            <a:r>
              <a:rPr lang="en-US" dirty="0"/>
              <a:t>of any </a:t>
            </a:r>
            <a:r>
              <a:rPr lang="en-US" dirty="0" smtClean="0"/>
              <a:t>	other </a:t>
            </a:r>
            <a:r>
              <a:rPr lang="en-US" dirty="0"/>
              <a:t>interested party </a:t>
            </a:r>
            <a:r>
              <a:rPr lang="en-US" dirty="0" smtClean="0"/>
              <a:t>who </a:t>
            </a:r>
            <a:r>
              <a:rPr lang="en-US" dirty="0"/>
              <a:t>may be present and </a:t>
            </a:r>
            <a:r>
              <a:rPr lang="en-US" dirty="0" smtClean="0"/>
              <a:t>	desire </a:t>
            </a:r>
            <a:r>
              <a:rPr lang="en-US" dirty="0"/>
              <a:t>to testify </a:t>
            </a:r>
            <a:r>
              <a:rPr lang="en-US" dirty="0" smtClean="0"/>
              <a:t>respecting </a:t>
            </a:r>
            <a:r>
              <a:rPr lang="en-US" dirty="0"/>
              <a:t>the condition of the </a:t>
            </a:r>
            <a:r>
              <a:rPr lang="en-US" dirty="0" smtClean="0"/>
              <a:t>	property </a:t>
            </a:r>
            <a:r>
              <a:rPr lang="en-US" dirty="0"/>
              <a:t>or </a:t>
            </a:r>
            <a:r>
              <a:rPr lang="en-US" dirty="0" smtClean="0"/>
              <a:t>thing</a:t>
            </a:r>
            <a:r>
              <a:rPr lang="en-US" dirty="0"/>
              <a:t>, the estimated cost of repair, </a:t>
            </a:r>
            <a:r>
              <a:rPr lang="en-US" dirty="0" smtClean="0"/>
              <a:t>	demolition</a:t>
            </a:r>
            <a:r>
              <a:rPr lang="en-US" dirty="0"/>
              <a:t>, removal or other appropriate </a:t>
            </a:r>
            <a:r>
              <a:rPr lang="en-US" dirty="0" smtClean="0"/>
              <a:t>	action</a:t>
            </a:r>
            <a:r>
              <a:rPr lang="en-US" dirty="0"/>
              <a:t>. </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8.49.050</a:t>
            </a:r>
            <a:endParaRPr lang="en-US" dirty="0"/>
          </a:p>
        </p:txBody>
      </p:sp>
      <p:sp>
        <p:nvSpPr>
          <p:cNvPr id="3" name="Content Placeholder 2"/>
          <p:cNvSpPr>
            <a:spLocks noGrp="1"/>
          </p:cNvSpPr>
          <p:nvPr>
            <p:ph idx="1"/>
          </p:nvPr>
        </p:nvSpPr>
        <p:spPr/>
        <p:txBody>
          <a:bodyPr>
            <a:normAutofit lnSpcReduction="10000"/>
          </a:bodyPr>
          <a:lstStyle/>
          <a:p>
            <a:r>
              <a:rPr lang="en-US" dirty="0" smtClean="0"/>
              <a:t>B.	Upon the conclusion of the hearing, the City 	Commission will by resolution, declare its 	findings and in the event it so concludes, it may 	declare the property or thing to be a nuisance 	and direct the owner to obtain the proper 	permits and physically commence abatement 	of the nuisance within ten (10) days, and to 	complete said abatement within thirty (30) days 	by having the property repaired,	demolished, 	removed or other appropriate act necessary to 	cure the nuisance.</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8.49.050</a:t>
            </a:r>
            <a:endParaRPr lang="en-US" dirty="0"/>
          </a:p>
        </p:txBody>
      </p:sp>
      <p:sp>
        <p:nvSpPr>
          <p:cNvPr id="3" name="Content Placeholder 2"/>
          <p:cNvSpPr>
            <a:spLocks noGrp="1"/>
          </p:cNvSpPr>
          <p:nvPr>
            <p:ph idx="1"/>
          </p:nvPr>
        </p:nvSpPr>
        <p:spPr/>
        <p:txBody>
          <a:bodyPr/>
          <a:lstStyle/>
          <a:p>
            <a:r>
              <a:rPr lang="en-US" dirty="0" smtClean="0"/>
              <a:t>C.	Such resolution shall further notify the 	owner of the property that if the nuisance is not 	abated, the property will be the subject of repair, 	demolition, removal, or other appropriate act, as 	the case may be, by the City and the expenses 	thereof shall remain a lien on the property. </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8.49.050</a:t>
            </a:r>
            <a:endParaRPr lang="en-US" dirty="0"/>
          </a:p>
        </p:txBody>
      </p:sp>
      <p:sp>
        <p:nvSpPr>
          <p:cNvPr id="3" name="Content Placeholder 2"/>
          <p:cNvSpPr>
            <a:spLocks noGrp="1"/>
          </p:cNvSpPr>
          <p:nvPr>
            <p:ph idx="1"/>
          </p:nvPr>
        </p:nvSpPr>
        <p:spPr/>
        <p:txBody>
          <a:bodyPr>
            <a:normAutofit/>
          </a:bodyPr>
          <a:lstStyle/>
          <a:p>
            <a:r>
              <a:rPr lang="en-US" dirty="0" smtClean="0"/>
              <a:t>D.	Notice of all of the findings and conclusions are 	sent to all interested parties by the same means as 	previous notice.</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8.49.050</a:t>
            </a:r>
            <a:endParaRPr lang="en-US" dirty="0"/>
          </a:p>
        </p:txBody>
      </p:sp>
      <p:sp>
        <p:nvSpPr>
          <p:cNvPr id="3" name="Content Placeholder 2"/>
          <p:cNvSpPr>
            <a:spLocks noGrp="1"/>
          </p:cNvSpPr>
          <p:nvPr>
            <p:ph idx="1"/>
          </p:nvPr>
        </p:nvSpPr>
        <p:spPr/>
        <p:txBody>
          <a:bodyPr/>
          <a:lstStyle/>
          <a:p>
            <a:r>
              <a:rPr lang="en-US" dirty="0" smtClean="0"/>
              <a:t>E.	The City Clerk shall file a certified copy of any 	resolution declaring real property a nuisance 	with the Cascade County Clerk and Recorder.</a:t>
            </a: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8.49.050</a:t>
            </a:r>
            <a:endParaRPr lang="en-US" dirty="0"/>
          </a:p>
        </p:txBody>
      </p:sp>
      <p:sp>
        <p:nvSpPr>
          <p:cNvPr id="3" name="Content Placeholder 2"/>
          <p:cNvSpPr>
            <a:spLocks noGrp="1"/>
          </p:cNvSpPr>
          <p:nvPr>
            <p:ph idx="1"/>
          </p:nvPr>
        </p:nvSpPr>
        <p:spPr/>
        <p:txBody>
          <a:bodyPr/>
          <a:lstStyle/>
          <a:p>
            <a:r>
              <a:rPr lang="en-US" dirty="0" smtClean="0"/>
              <a:t>F.	Allows for time extensions to finish </a:t>
            </a:r>
            <a:r>
              <a:rPr lang="en-US" dirty="0" err="1" smtClean="0"/>
              <a:t>repaires</a:t>
            </a:r>
            <a:r>
              <a:rPr lang="en-US" dirty="0" smtClean="0"/>
              <a:t> under 	certain circumstances.</a:t>
            </a: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OCCGF 8.49.060-.090</a:t>
            </a:r>
            <a:endParaRPr lang="en-US" dirty="0"/>
          </a:p>
        </p:txBody>
      </p:sp>
      <p:sp>
        <p:nvSpPr>
          <p:cNvPr id="3" name="Content Placeholder 2"/>
          <p:cNvSpPr>
            <a:spLocks noGrp="1"/>
          </p:cNvSpPr>
          <p:nvPr>
            <p:ph idx="1"/>
          </p:nvPr>
        </p:nvSpPr>
        <p:spPr/>
        <p:txBody>
          <a:bodyPr>
            <a:normAutofit/>
          </a:bodyPr>
          <a:lstStyle/>
          <a:p>
            <a:r>
              <a:rPr lang="en-US" dirty="0" smtClean="0"/>
              <a:t>Provisions of the actual abatement itself.</a:t>
            </a:r>
          </a:p>
          <a:p>
            <a:r>
              <a:rPr lang="en-US" dirty="0" smtClean="0"/>
              <a:t>The abatement can be accomplished through the approval of an appropriate contract.</a:t>
            </a:r>
          </a:p>
          <a:p>
            <a:r>
              <a:rPr lang="en-US" dirty="0" smtClean="0"/>
              <a:t>The contract must be approved by Commission Resolution.</a:t>
            </a:r>
          </a:p>
          <a:p>
            <a:r>
              <a:rPr lang="en-US" dirty="0" smtClean="0"/>
              <a:t>City Staff must keep an itemized documentation of costs, which ultimately are recorded by certificate as a lien on the property.</a:t>
            </a:r>
          </a:p>
          <a:p>
            <a:r>
              <a:rPr lang="en-US" dirty="0" smtClean="0"/>
              <a:t>.090 provides a criminal penalty provision.</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OCCGF Title 8, Chapter 50</a:t>
            </a:r>
            <a:br>
              <a:rPr lang="en-US" dirty="0" smtClean="0"/>
            </a:br>
            <a:r>
              <a:rPr lang="en-US" dirty="0" smtClean="0"/>
              <a:t>“Public Nuisance”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"Public Nuisance" means: </a:t>
            </a:r>
          </a:p>
          <a:p>
            <a:pPr>
              <a:buNone/>
            </a:pPr>
            <a:endParaRPr lang="en-US" dirty="0" smtClean="0"/>
          </a:p>
          <a:p>
            <a:r>
              <a:rPr lang="en-US" dirty="0" smtClean="0"/>
              <a:t>A.	A condition which endangers safety or health, is offensive 	to the senses, or obstructs the free use of property so as to 	interfere with the comfortable enjoyment of life or property 	by an entire community or neighborhood or by any 	considerable number of persons; </a:t>
            </a:r>
          </a:p>
          <a:p>
            <a:pPr>
              <a:buNone/>
            </a:pPr>
            <a:endParaRPr lang="en-US" dirty="0" smtClean="0"/>
          </a:p>
          <a:p>
            <a:r>
              <a:rPr lang="en-US" dirty="0" smtClean="0"/>
              <a:t>B.	Any premises where persons gather for the purpose of 	engaging in unlawful conduct; or </a:t>
            </a:r>
          </a:p>
          <a:p>
            <a:endParaRPr lang="en-US" dirty="0" smtClean="0"/>
          </a:p>
          <a:p>
            <a:r>
              <a:rPr lang="en-US" dirty="0" smtClean="0"/>
              <a:t>C.	Any condition which renders dangerous for </a:t>
            </a:r>
            <a:r>
              <a:rPr lang="en-US" smtClean="0"/>
              <a:t>passage any </a:t>
            </a:r>
            <a:r>
              <a:rPr lang="en-US" dirty="0" smtClean="0"/>
              <a:t>	public highway or right-of-way or waters used by the 	public. </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How a code enforcement action is started.</a:t>
            </a:r>
          </a:p>
          <a:p>
            <a:r>
              <a:rPr lang="en-US" dirty="0" smtClean="0"/>
              <a:t>How a code enforcement action is investigated.</a:t>
            </a:r>
          </a:p>
          <a:p>
            <a:r>
              <a:rPr lang="en-US" dirty="0" smtClean="0"/>
              <a:t>What options we have to fix any potential violation.</a:t>
            </a:r>
          </a:p>
          <a:p>
            <a:r>
              <a:rPr lang="en-US" dirty="0" smtClean="0"/>
              <a:t>The process by which we abate.</a:t>
            </a:r>
          </a:p>
          <a:p>
            <a:r>
              <a:rPr lang="en-US" dirty="0" smtClean="0"/>
              <a:t>Criminal complaint process.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8.50.020</a:t>
            </a:r>
            <a:endParaRPr lang="en-US" dirty="0"/>
          </a:p>
        </p:txBody>
      </p:sp>
      <p:sp>
        <p:nvSpPr>
          <p:cNvPr id="3" name="Content Placeholder 2"/>
          <p:cNvSpPr>
            <a:spLocks noGrp="1"/>
          </p:cNvSpPr>
          <p:nvPr>
            <p:ph idx="1"/>
          </p:nvPr>
        </p:nvSpPr>
        <p:spPr/>
        <p:txBody>
          <a:bodyPr/>
          <a:lstStyle/>
          <a:p>
            <a:r>
              <a:rPr lang="en-US" dirty="0" smtClean="0"/>
              <a:t>A person commits the offense of maintaining a public nuisance if he knowingly creates, conducts, or maintains a public nuisance. </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8.50.040</a:t>
            </a:r>
            <a:endParaRPr lang="en-US" dirty="0"/>
          </a:p>
        </p:txBody>
      </p:sp>
      <p:sp>
        <p:nvSpPr>
          <p:cNvPr id="3" name="Content Placeholder 2"/>
          <p:cNvSpPr>
            <a:spLocks noGrp="1"/>
          </p:cNvSpPr>
          <p:nvPr>
            <p:ph idx="1"/>
          </p:nvPr>
        </p:nvSpPr>
        <p:spPr/>
        <p:txBody>
          <a:bodyPr/>
          <a:lstStyle/>
          <a:p>
            <a:r>
              <a:rPr lang="en-US" dirty="0" smtClean="0"/>
              <a:t>A person convicted of maintaining a nuisance shall be fined not less than two hundred fifty dollars ($250.00) nor more than five hundred dollars ($500.00) or imprisoned in the County jail for a term not to exceed six (6) months, or both. Each day of such conduct constitutes a separate offense. </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 Citations written for Civil Code Violations</a:t>
            </a:r>
            <a:endParaRPr lang="en-US" dirty="0"/>
          </a:p>
        </p:txBody>
      </p:sp>
      <p:sp>
        <p:nvSpPr>
          <p:cNvPr id="3" name="Content Placeholder 2"/>
          <p:cNvSpPr>
            <a:spLocks noGrp="1"/>
          </p:cNvSpPr>
          <p:nvPr>
            <p:ph idx="1"/>
          </p:nvPr>
        </p:nvSpPr>
        <p:spPr/>
        <p:txBody>
          <a:bodyPr/>
          <a:lstStyle/>
          <a:p>
            <a:r>
              <a:rPr lang="en-US" dirty="0" smtClean="0"/>
              <a:t>Referred to myself for evaluation on best avenue to take.</a:t>
            </a:r>
          </a:p>
          <a:p>
            <a:endParaRPr lang="en-US" dirty="0" smtClean="0"/>
          </a:p>
          <a:p>
            <a:r>
              <a:rPr lang="en-US" dirty="0" smtClean="0"/>
              <a:t>Criminal actions are filed by complaint accompanied by an affidavit of probable cause.</a:t>
            </a:r>
          </a:p>
          <a:p>
            <a:endParaRPr lang="en-US" dirty="0" smtClean="0"/>
          </a:p>
          <a:p>
            <a:r>
              <a:rPr lang="en-US" dirty="0" smtClean="0"/>
              <a:t>The idea is not to fine and jail Defendants, but instead, get the problem fixed.</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8434" name="Picture 2" descr="C:\Users\jcik\Desktop\IMG_0169.JPG"/>
          <p:cNvPicPr>
            <a:picLocks noChangeAspect="1" noChangeArrowheads="1"/>
          </p:cNvPicPr>
          <p:nvPr/>
        </p:nvPicPr>
        <p:blipFill>
          <a:blip r:embed="rId2" cstate="print"/>
          <a:srcRect/>
          <a:stretch>
            <a:fillRect/>
          </a:stretch>
        </p:blipFill>
        <p:spPr bwMode="auto">
          <a:xfrm>
            <a:off x="457223" y="685800"/>
            <a:ext cx="8305777" cy="5875221"/>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9458" name="Picture 2" descr="C:\Users\jcik\Desktop\20161025_090001.jpg"/>
          <p:cNvPicPr>
            <a:picLocks noChangeAspect="1" noChangeArrowheads="1"/>
          </p:cNvPicPr>
          <p:nvPr/>
        </p:nvPicPr>
        <p:blipFill>
          <a:blip r:embed="rId2" cstate="print"/>
          <a:srcRect/>
          <a:stretch>
            <a:fillRect/>
          </a:stretch>
        </p:blipFill>
        <p:spPr bwMode="auto">
          <a:xfrm>
            <a:off x="1066800" y="762000"/>
            <a:ext cx="7044266" cy="51816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482" name="Picture 2" descr="C:\Users\jcik\Desktop\20161025_090806.jpg"/>
          <p:cNvPicPr>
            <a:picLocks noChangeAspect="1" noChangeArrowheads="1"/>
          </p:cNvPicPr>
          <p:nvPr/>
        </p:nvPicPr>
        <p:blipFill>
          <a:blip r:embed="rId2" cstate="print"/>
          <a:srcRect/>
          <a:stretch>
            <a:fillRect/>
          </a:stretch>
        </p:blipFill>
        <p:spPr bwMode="auto">
          <a:xfrm>
            <a:off x="381000" y="762000"/>
            <a:ext cx="8398930" cy="5333999"/>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8434" name="Picture 2" descr="C:\Users\jcik\Desktop\20161115_082946.jpg"/>
          <p:cNvPicPr>
            <a:picLocks noChangeAspect="1" noChangeArrowheads="1"/>
          </p:cNvPicPr>
          <p:nvPr/>
        </p:nvPicPr>
        <p:blipFill>
          <a:blip r:embed="rId2" cstate="print"/>
          <a:srcRect/>
          <a:stretch>
            <a:fillRect/>
          </a:stretch>
        </p:blipFill>
        <p:spPr bwMode="auto">
          <a:xfrm>
            <a:off x="170703" y="457200"/>
            <a:ext cx="8583829" cy="594360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away</a:t>
            </a:r>
            <a:endParaRPr lang="en-US" dirty="0"/>
          </a:p>
        </p:txBody>
      </p:sp>
      <p:sp>
        <p:nvSpPr>
          <p:cNvPr id="3" name="Content Placeholder 2"/>
          <p:cNvSpPr>
            <a:spLocks noGrp="1"/>
          </p:cNvSpPr>
          <p:nvPr>
            <p:ph idx="1"/>
          </p:nvPr>
        </p:nvSpPr>
        <p:spPr/>
        <p:txBody>
          <a:bodyPr/>
          <a:lstStyle/>
          <a:p>
            <a:r>
              <a:rPr lang="en-US" dirty="0" smtClean="0"/>
              <a:t>The process is complaint driven.  </a:t>
            </a:r>
          </a:p>
          <a:p>
            <a:endParaRPr lang="en-US" dirty="0" smtClean="0"/>
          </a:p>
          <a:p>
            <a:r>
              <a:rPr lang="en-US" dirty="0" smtClean="0"/>
              <a:t>The nature of the problem dictates the path that will be taken to fix it.</a:t>
            </a:r>
          </a:p>
          <a:p>
            <a:endParaRPr lang="en-US" dirty="0" smtClean="0"/>
          </a:p>
          <a:p>
            <a:r>
              <a:rPr lang="en-US" dirty="0" smtClean="0"/>
              <a:t>The ultimate goal is to fix the violation, not to harass or intimidate.</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pPr>
              <a:buNone/>
            </a:pPr>
            <a:endParaRPr lang="en-US" dirty="0"/>
          </a:p>
        </p:txBody>
      </p:sp>
      <p:pic>
        <p:nvPicPr>
          <p:cNvPr id="1026" name="Picture 2" descr="C:\Users\jcik\Desktop\sleep-desk.jpg"/>
          <p:cNvPicPr>
            <a:picLocks noChangeAspect="1" noChangeArrowheads="1"/>
          </p:cNvPicPr>
          <p:nvPr/>
        </p:nvPicPr>
        <p:blipFill>
          <a:blip r:embed="rId2" cstate="print"/>
          <a:srcRect/>
          <a:stretch>
            <a:fillRect/>
          </a:stretch>
        </p:blipFill>
        <p:spPr bwMode="auto">
          <a:xfrm>
            <a:off x="1066800" y="2057400"/>
            <a:ext cx="7086600" cy="41148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Written Complaint</a:t>
            </a:r>
            <a:endParaRPr lang="en-US" dirty="0"/>
          </a:p>
        </p:txBody>
      </p:sp>
      <p:sp>
        <p:nvSpPr>
          <p:cNvPr id="3" name="Content Placeholder 2"/>
          <p:cNvSpPr>
            <a:spLocks noGrp="1"/>
          </p:cNvSpPr>
          <p:nvPr>
            <p:ph idx="1"/>
          </p:nvPr>
        </p:nvSpPr>
        <p:spPr/>
        <p:txBody>
          <a:bodyPr/>
          <a:lstStyle/>
          <a:p>
            <a:pPr>
              <a:buNone/>
            </a:pPr>
            <a:endParaRPr lang="en-US" dirty="0">
              <a:solidFill>
                <a:schemeClr val="tx1">
                  <a:lumMod val="85000"/>
                  <a:lumOff val="15000"/>
                </a:schemeClr>
              </a:solidFill>
            </a:endParaRPr>
          </a:p>
        </p:txBody>
      </p:sp>
      <p:graphicFrame>
        <p:nvGraphicFramePr>
          <p:cNvPr id="2050" name="Object 2"/>
          <p:cNvGraphicFramePr>
            <a:graphicFrameLocks noChangeAspect="1"/>
          </p:cNvGraphicFramePr>
          <p:nvPr/>
        </p:nvGraphicFramePr>
        <p:xfrm>
          <a:off x="2438400" y="1828800"/>
          <a:ext cx="3140075" cy="4800600"/>
        </p:xfrm>
        <a:graphic>
          <a:graphicData uri="http://schemas.openxmlformats.org/presentationml/2006/ole">
            <p:oleObj spid="_x0000_s2050" name="Acrobat Document" r:id="rId3" imgW="4406400" imgH="5702400" progId="AcroExch.Document.11">
              <p:embed/>
            </p:oleObj>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Phases of investigation</a:t>
            </a:r>
            <a:endParaRPr lang="en-US" dirty="0"/>
          </a:p>
        </p:txBody>
      </p:sp>
      <p:graphicFrame>
        <p:nvGraphicFramePr>
          <p:cNvPr id="3074" name="Object 2"/>
          <p:cNvGraphicFramePr>
            <a:graphicFrameLocks noChangeAspect="1"/>
          </p:cNvGraphicFramePr>
          <p:nvPr/>
        </p:nvGraphicFramePr>
        <p:xfrm>
          <a:off x="5105400" y="1066800"/>
          <a:ext cx="2997200" cy="5054600"/>
        </p:xfrm>
        <a:graphic>
          <a:graphicData uri="http://schemas.openxmlformats.org/presentationml/2006/ole">
            <p:oleObj spid="_x0000_s3074" name="Document" r:id="rId3" imgW="5949456" imgH="8068672" progId="Word.Document.12">
              <p:embed/>
            </p:oleObj>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OCCGF 8.49.010 </a:t>
            </a:r>
            <a:br>
              <a:rPr lang="en-US" b="1" dirty="0" smtClean="0"/>
            </a:br>
            <a:r>
              <a:rPr lang="en-US" dirty="0" smtClean="0"/>
              <a:t>Nuisance Defined</a:t>
            </a:r>
            <a:endParaRPr lang="en-US" dirty="0"/>
          </a:p>
        </p:txBody>
      </p:sp>
      <p:sp>
        <p:nvSpPr>
          <p:cNvPr id="3" name="Content Placeholder 2"/>
          <p:cNvSpPr>
            <a:spLocks noGrp="1"/>
          </p:cNvSpPr>
          <p:nvPr>
            <p:ph idx="1"/>
          </p:nvPr>
        </p:nvSpPr>
        <p:spPr/>
        <p:txBody>
          <a:bodyPr>
            <a:normAutofit/>
          </a:bodyPr>
          <a:lstStyle/>
          <a:p>
            <a:pPr lvl="0"/>
            <a:r>
              <a:rPr lang="en-US" dirty="0" smtClean="0"/>
              <a:t>Safety hazard</a:t>
            </a:r>
          </a:p>
          <a:p>
            <a:pPr lvl="0"/>
            <a:r>
              <a:rPr lang="en-US" dirty="0" smtClean="0"/>
              <a:t>Offensive to the senses</a:t>
            </a:r>
          </a:p>
          <a:p>
            <a:pPr lvl="0"/>
            <a:r>
              <a:rPr lang="en-US" dirty="0" smtClean="0"/>
              <a:t>Continual zoning violations (vehicles)</a:t>
            </a:r>
          </a:p>
          <a:p>
            <a:pPr lvl="0">
              <a:buNone/>
            </a:pPr>
            <a:r>
              <a:rPr lang="en-US" dirty="0" smtClean="0"/>
              <a:t> </a:t>
            </a:r>
            <a:endParaRPr lang="en-US" dirty="0"/>
          </a:p>
          <a:p>
            <a:r>
              <a:rPr lang="en-US" dirty="0"/>
              <a:t>This declaration of nuisance by the City Commission is made pursuant to Sections 7-5-4104 and its self-governmental powers under the Charter. </a:t>
            </a:r>
          </a:p>
          <a:p>
            <a:pPr>
              <a:buNone/>
            </a:pP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Declaration of Abatement procedure</a:t>
            </a:r>
            <a:endParaRPr lang="en-US" dirty="0"/>
          </a:p>
        </p:txBody>
      </p:sp>
      <p:sp>
        <p:nvSpPr>
          <p:cNvPr id="3" name="Content Placeholder 2"/>
          <p:cNvSpPr>
            <a:spLocks noGrp="1"/>
          </p:cNvSpPr>
          <p:nvPr>
            <p:ph idx="1"/>
          </p:nvPr>
        </p:nvSpPr>
        <p:spPr/>
        <p:txBody>
          <a:bodyPr/>
          <a:lstStyle/>
          <a:p>
            <a:r>
              <a:rPr lang="en-US" b="1" dirty="0" smtClean="0"/>
              <a:t>OCCGF 8.49.020</a:t>
            </a:r>
            <a:endParaRPr lang="en-US" dirty="0"/>
          </a:p>
          <a:p>
            <a:r>
              <a:rPr lang="en-US" dirty="0" smtClean="0"/>
              <a:t>Declares the need for a nuisance abatement procedure pursuant to City Charter and the MCA.</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Lien Procedure for Abatement of Nuisance</a:t>
            </a:r>
            <a:endParaRPr lang="en-US" dirty="0"/>
          </a:p>
        </p:txBody>
      </p:sp>
      <p:sp>
        <p:nvSpPr>
          <p:cNvPr id="3" name="Content Placeholder 2"/>
          <p:cNvSpPr>
            <a:spLocks noGrp="1"/>
          </p:cNvSpPr>
          <p:nvPr>
            <p:ph idx="1"/>
          </p:nvPr>
        </p:nvSpPr>
        <p:spPr/>
        <p:txBody>
          <a:bodyPr/>
          <a:lstStyle/>
          <a:p>
            <a:r>
              <a:rPr lang="en-US" dirty="0" smtClean="0"/>
              <a:t>Municipalities and other local government entities are authorized to abate nuisances.</a:t>
            </a:r>
          </a:p>
          <a:p>
            <a:pPr lvl="1"/>
            <a:r>
              <a:rPr lang="en-US" dirty="0"/>
              <a:t>MCA 27-30-101</a:t>
            </a:r>
          </a:p>
          <a:p>
            <a:pPr lvl="1"/>
            <a:r>
              <a:rPr lang="en-US" dirty="0"/>
              <a:t>MCA </a:t>
            </a:r>
            <a:r>
              <a:rPr lang="en-US" dirty="0" smtClean="0"/>
              <a:t>27-30-202-4</a:t>
            </a:r>
          </a:p>
          <a:p>
            <a:pPr lvl="1"/>
            <a:r>
              <a:rPr lang="en-US" dirty="0" smtClean="0"/>
              <a:t>MCA 7-5-4104</a:t>
            </a:r>
          </a:p>
          <a:p>
            <a:pPr lvl="1"/>
            <a:endParaRPr lang="en-US" dirty="0"/>
          </a:p>
          <a:p>
            <a:pPr lvl="1"/>
            <a:r>
              <a:rPr lang="en-US" dirty="0"/>
              <a:t>MCA </a:t>
            </a:r>
            <a:r>
              <a:rPr lang="en-US" dirty="0" smtClean="0"/>
              <a:t>45-8-111 (Public Nuisance criminal sanctions).</a:t>
            </a:r>
          </a:p>
          <a:p>
            <a:pPr lvl="1">
              <a:buNone/>
            </a:pPr>
            <a:endParaRPr lang="en-US" dirty="0"/>
          </a:p>
          <a:p>
            <a:pPr lvl="1"/>
            <a:endParaRPr lang="en-US" dirty="0"/>
          </a:p>
          <a:p>
            <a:pPr lvl="1"/>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OCCGF 8.49.030 </a:t>
            </a:r>
            <a:endParaRPr lang="en-US" dirty="0"/>
          </a:p>
        </p:txBody>
      </p:sp>
      <p:sp>
        <p:nvSpPr>
          <p:cNvPr id="3" name="Content Placeholder 2"/>
          <p:cNvSpPr>
            <a:spLocks noGrp="1"/>
          </p:cNvSpPr>
          <p:nvPr>
            <p:ph idx="1"/>
          </p:nvPr>
        </p:nvSpPr>
        <p:spPr/>
        <p:txBody>
          <a:bodyPr>
            <a:normAutofit/>
          </a:bodyPr>
          <a:lstStyle/>
          <a:p>
            <a:r>
              <a:rPr lang="en-US" dirty="0" smtClean="0"/>
              <a:t>A.	Imposes a duty on Director of Planning, Law 	Enforcement, Fire to inspect Nuisance 	properties.</a:t>
            </a:r>
          </a:p>
          <a:p>
            <a:endParaRPr lang="en-US" dirty="0" smtClean="0"/>
          </a:p>
          <a:p>
            <a:pPr lvl="2"/>
            <a:r>
              <a:rPr lang="en-US" dirty="0" smtClean="0"/>
              <a:t>Allows for the use of a search warrant in furtherance of inspection </a:t>
            </a:r>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8.49.030</a:t>
            </a:r>
            <a:endParaRPr lang="en-US" dirty="0"/>
          </a:p>
        </p:txBody>
      </p:sp>
      <p:sp>
        <p:nvSpPr>
          <p:cNvPr id="3" name="Content Placeholder 2"/>
          <p:cNvSpPr>
            <a:spLocks noGrp="1"/>
          </p:cNvSpPr>
          <p:nvPr>
            <p:ph idx="1"/>
          </p:nvPr>
        </p:nvSpPr>
        <p:spPr/>
        <p:txBody>
          <a:bodyPr>
            <a:normAutofit/>
          </a:bodyPr>
          <a:lstStyle/>
          <a:p>
            <a:r>
              <a:rPr lang="en-US" dirty="0" smtClean="0"/>
              <a:t>B.	Notice to all parties interested in the property of 	the extent of the Nuisance and repairs needed to 	abate. </a:t>
            </a:r>
          </a:p>
          <a:p>
            <a:pPr>
              <a:buNone/>
            </a:pPr>
            <a:endParaRPr lang="en-US" dirty="0" smtClean="0"/>
          </a:p>
          <a:p>
            <a:pPr lvl="2"/>
            <a:r>
              <a:rPr lang="en-US" dirty="0" smtClean="0"/>
              <a:t>(10) days and to complete such work within thirty (30) days from the date of notice. </a:t>
            </a:r>
          </a:p>
          <a:p>
            <a:endParaRPr lang="en-US" dirty="0" smtClean="0"/>
          </a:p>
          <a:p>
            <a:pPr lvl="2"/>
            <a:r>
              <a:rPr lang="en-US" dirty="0" smtClean="0"/>
              <a:t>Notice has to be by certified mail, prepaid, and return receipt requested.</a:t>
            </a:r>
          </a:p>
          <a:p>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722</TotalTime>
  <Words>488</Words>
  <Application>Microsoft Office PowerPoint</Application>
  <PresentationFormat>On-screen Show (4:3)</PresentationFormat>
  <Paragraphs>92</Paragraphs>
  <Slides>28</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28</vt:i4>
      </vt:variant>
    </vt:vector>
  </HeadingPairs>
  <TitlesOfParts>
    <vt:vector size="31" baseType="lpstr">
      <vt:lpstr>Flow</vt:lpstr>
      <vt:lpstr>Acrobat Document</vt:lpstr>
      <vt:lpstr>Document</vt:lpstr>
      <vt:lpstr>Great Falls City Code Enforcement</vt:lpstr>
      <vt:lpstr>Summary</vt:lpstr>
      <vt:lpstr>Written Complaint</vt:lpstr>
      <vt:lpstr>Slide 4</vt:lpstr>
      <vt:lpstr>OCCGF 8.49.010  Nuisance Defined</vt:lpstr>
      <vt:lpstr>Declaration of Abatement procedure</vt:lpstr>
      <vt:lpstr>Lien Procedure for Abatement of Nuisance</vt:lpstr>
      <vt:lpstr>OCCGF 8.49.030 </vt:lpstr>
      <vt:lpstr>8.49.030</vt:lpstr>
      <vt:lpstr>8.49.030</vt:lpstr>
      <vt:lpstr>OCCGF 8.49.040 Notice of hearing before City Commission</vt:lpstr>
      <vt:lpstr>OCCGF 8.49.050 This Hearing</vt:lpstr>
      <vt:lpstr>8.49.050</vt:lpstr>
      <vt:lpstr>8.49.050</vt:lpstr>
      <vt:lpstr>8.49.050</vt:lpstr>
      <vt:lpstr>8.49.050</vt:lpstr>
      <vt:lpstr>8.49.050</vt:lpstr>
      <vt:lpstr>OCCGF 8.49.060-.090</vt:lpstr>
      <vt:lpstr>OCCGF Title 8, Chapter 50 “Public Nuisance”</vt:lpstr>
      <vt:lpstr>8.50.020</vt:lpstr>
      <vt:lpstr>8.50.040</vt:lpstr>
      <vt:lpstr>No Citations written for Civil Code Violations</vt:lpstr>
      <vt:lpstr>Slide 23</vt:lpstr>
      <vt:lpstr>Slide 24</vt:lpstr>
      <vt:lpstr>Slide 25</vt:lpstr>
      <vt:lpstr>Slide 26</vt:lpstr>
      <vt:lpstr>Take away</vt:lpstr>
      <vt:lpstr>Questions?</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Nuisance Property Procedure and Findings</dc:title>
  <dc:creator>jcik</dc:creator>
  <cp:lastModifiedBy>Patty Cadwell</cp:lastModifiedBy>
  <cp:revision>34</cp:revision>
  <dcterms:created xsi:type="dcterms:W3CDTF">2016-08-11T17:54:22Z</dcterms:created>
  <dcterms:modified xsi:type="dcterms:W3CDTF">2016-12-01T23:28:03Z</dcterms:modified>
</cp:coreProperties>
</file>